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71"/>
  </p:notesMasterIdLst>
  <p:handoutMasterIdLst>
    <p:handoutMasterId r:id="rId72"/>
  </p:handoutMasterIdLst>
  <p:sldIdLst>
    <p:sldId id="429" r:id="rId2"/>
    <p:sldId id="36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6" r:id="rId58"/>
    <p:sldId id="485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36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18" d="100"/>
          <a:sy n="118" d="100"/>
        </p:scale>
        <p:origin x="172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smtClean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 smtClean="0">
                <a:ea typeface="맑은 고딕" pitchFamily="50" charset="-127"/>
              </a:rPr>
              <a:t>.</a:t>
            </a: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3012" y="-2089"/>
            <a:ext cx="9147012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42"/>
            <p:cNvGrpSpPr/>
            <p:nvPr userDrawn="1"/>
          </p:nvGrpSpPr>
          <p:grpSpPr>
            <a:xfrm>
              <a:off x="6590804" y="3873902"/>
              <a:ext cx="2385265" cy="2835315"/>
              <a:chOff x="6590804" y="3873902"/>
              <a:chExt cx="2385265" cy="2835315"/>
            </a:xfrm>
          </p:grpSpPr>
          <p:sp>
            <p:nvSpPr>
              <p:cNvPr id="29" name="타원 28"/>
              <p:cNvSpPr/>
              <p:nvPr userDrawn="1"/>
            </p:nvSpPr>
            <p:spPr>
              <a:xfrm>
                <a:off x="6590804" y="3873902"/>
                <a:ext cx="2385265" cy="2835315"/>
              </a:xfrm>
              <a:prstGeom prst="ellipse">
                <a:avLst/>
              </a:prstGeom>
              <a:solidFill>
                <a:srgbClr val="FEF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436" y="4059070"/>
                <a:ext cx="1440000" cy="2464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0"/>
            <a:ext cx="6385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 </a:t>
            </a:r>
            <a:r>
              <a:rPr lang="ko-KR" altLang="en-US" dirty="0" smtClean="0"/>
              <a:t>자판기 </a:t>
            </a:r>
            <a:r>
              <a:rPr lang="ko-KR" altLang="en-US" dirty="0"/>
              <a:t>실제 프로그램으로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 개념 응용 </a:t>
            </a:r>
            <a:r>
              <a:rPr lang="en-US" altLang="ko-KR" dirty="0"/>
              <a:t>Code09-01.py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6" y="1178750"/>
            <a:ext cx="8023234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6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3" y="773113"/>
            <a:ext cx="8279127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6835" y="2213865"/>
            <a:ext cx="37354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손님에게 </a:t>
            </a:r>
            <a:r>
              <a:rPr lang="ko-KR" altLang="en-US" sz="1400" dirty="0">
                <a:solidFill>
                  <a:srgbClr val="FF0000"/>
                </a:solidFill>
              </a:rPr>
              <a:t>커피 종류를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물어봄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커피 </a:t>
            </a:r>
            <a:r>
              <a:rPr lang="ko-KR" altLang="en-US" sz="1400" dirty="0">
                <a:solidFill>
                  <a:srgbClr val="FF0000"/>
                </a:solidFill>
              </a:rPr>
              <a:t>자판기만 </a:t>
            </a:r>
            <a:r>
              <a:rPr lang="ko-KR" altLang="en-US" sz="1400" dirty="0" smtClean="0">
                <a:solidFill>
                  <a:srgbClr val="FF0000"/>
                </a:solidFill>
              </a:rPr>
              <a:t>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손님에게 </a:t>
            </a:r>
            <a:r>
              <a:rPr lang="ko-KR" altLang="en-US" sz="1400" dirty="0">
                <a:solidFill>
                  <a:srgbClr val="FF0000"/>
                </a:solidFill>
              </a:rPr>
              <a:t>커피를 </a:t>
            </a:r>
            <a:r>
              <a:rPr lang="ko-KR" altLang="en-US" sz="1400" dirty="0" smtClean="0">
                <a:solidFill>
                  <a:srgbClr val="FF0000"/>
                </a:solidFill>
              </a:rPr>
              <a:t>대접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Code09-02.py</a:t>
            </a:r>
            <a:r>
              <a:rPr lang="ko-KR" altLang="en-US" dirty="0"/>
              <a:t>를 </a:t>
            </a:r>
            <a:r>
              <a:rPr lang="ko-KR" altLang="en-US" dirty="0" smtClean="0"/>
              <a:t>이용 </a:t>
            </a:r>
            <a:r>
              <a:rPr lang="ko-KR" altLang="en-US" dirty="0"/>
              <a:t>연속해서 방문한 손님</a:t>
            </a:r>
            <a:r>
              <a:rPr lang="en-US" altLang="ko-KR" dirty="0"/>
              <a:t>(A, B, C) 3</a:t>
            </a:r>
            <a:r>
              <a:rPr lang="ko-KR" altLang="en-US" dirty="0"/>
              <a:t>명에게 </a:t>
            </a:r>
            <a:r>
              <a:rPr lang="ko-KR" altLang="en-US" dirty="0" smtClean="0"/>
              <a:t>커피 </a:t>
            </a:r>
            <a:r>
              <a:rPr lang="ko-KR" altLang="en-US" dirty="0"/>
              <a:t>대접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178751"/>
            <a:ext cx="6924601" cy="159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7" y="2771977"/>
            <a:ext cx="6913679" cy="343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9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818710"/>
            <a:ext cx="8370930" cy="303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863715"/>
            <a:ext cx="8325925" cy="417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함수의 형식과 활용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0" y="1268761"/>
            <a:ext cx="6406663" cy="34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19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0" y="1268760"/>
            <a:ext cx="8310710" cy="473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5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0" y="1268760"/>
            <a:ext cx="8310710" cy="473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1831" y="2123855"/>
            <a:ext cx="57606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plus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매개변수로 </a:t>
            </a:r>
            <a:r>
              <a:rPr lang="ko-KR" altLang="en-US" sz="1400" dirty="0">
                <a:solidFill>
                  <a:srgbClr val="FF0000"/>
                </a:solidFill>
              </a:rPr>
              <a:t>받은 두 값의 합계를 </a:t>
            </a:r>
            <a:r>
              <a:rPr lang="ko-KR" altLang="en-US" sz="1400" dirty="0" smtClean="0">
                <a:solidFill>
                  <a:srgbClr val="FF0000"/>
                </a:solidFill>
              </a:rPr>
              <a:t>구함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반환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100</a:t>
            </a:r>
            <a:r>
              <a:rPr lang="en-US" altLang="ko-KR" sz="1400" dirty="0">
                <a:solidFill>
                  <a:srgbClr val="FF0000"/>
                </a:solidFill>
              </a:rPr>
              <a:t>, 200 </a:t>
            </a:r>
            <a:r>
              <a:rPr lang="ko-KR" altLang="en-US" sz="1400" dirty="0">
                <a:solidFill>
                  <a:srgbClr val="FF0000"/>
                </a:solidFill>
              </a:rPr>
              <a:t>두 값 을 전달하면서 </a:t>
            </a:r>
            <a:r>
              <a:rPr lang="en-US" altLang="ko-KR" sz="1400" dirty="0">
                <a:solidFill>
                  <a:srgbClr val="FF0000"/>
                </a:solidFill>
              </a:rPr>
              <a:t>plus() </a:t>
            </a:r>
            <a:r>
              <a:rPr lang="ko-KR" altLang="en-US" sz="1400" dirty="0">
                <a:solidFill>
                  <a:srgbClr val="FF0000"/>
                </a:solidFill>
              </a:rPr>
              <a:t>함수를 호출해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ko-KR" altLang="en-US" sz="1400" dirty="0" smtClean="0">
                <a:solidFill>
                  <a:srgbClr val="FF0000"/>
                </a:solidFill>
              </a:rPr>
              <a:t>대입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plus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반환된 </a:t>
            </a:r>
            <a:r>
              <a:rPr lang="ko-KR" altLang="en-US" sz="1400" dirty="0" smtClean="0">
                <a:solidFill>
                  <a:srgbClr val="FF0000"/>
                </a:solidFill>
              </a:rPr>
              <a:t>값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546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형식과 호출 순서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268760"/>
            <a:ext cx="5642225" cy="517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형식과 호출 순서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268760"/>
            <a:ext cx="5642225" cy="517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4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 err="1"/>
              <a:t>로또</a:t>
            </a:r>
            <a:r>
              <a:rPr lang="ko-KR" altLang="en-US" dirty="0"/>
              <a:t> 번호 </a:t>
            </a:r>
            <a:r>
              <a:rPr lang="ko-KR" altLang="en-US" dirty="0" smtClean="0"/>
              <a:t>추첨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1313764"/>
            <a:ext cx="7974679" cy="184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</a:t>
            </a:r>
            <a:r>
              <a:rPr lang="ko-KR" altLang="en-US" dirty="0" smtClean="0"/>
              <a:t>호출 </a:t>
            </a:r>
            <a:r>
              <a:rPr lang="ko-KR" altLang="en-US" dirty="0" err="1" smtClean="0"/>
              <a:t>간략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50"/>
            <a:ext cx="688737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3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하는 계산기 함수를 작성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50"/>
            <a:ext cx="71183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15984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받는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20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어떤 </a:t>
            </a:r>
            <a:r>
              <a:rPr lang="ko-KR" altLang="en-US" sz="1400" dirty="0">
                <a:solidFill>
                  <a:srgbClr val="FF0000"/>
                </a:solidFill>
              </a:rPr>
              <a:t>연산을 할지 연산자를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21~22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계산할 </a:t>
            </a:r>
            <a:r>
              <a:rPr lang="ko-KR" altLang="en-US" sz="1400" dirty="0">
                <a:solidFill>
                  <a:srgbClr val="FF0000"/>
                </a:solidFill>
              </a:rPr>
              <a:t>숫자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매개 변수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개를 넘겨주며 </a:t>
            </a:r>
            <a:r>
              <a:rPr lang="ko-KR" altLang="en-US" sz="1400" dirty="0" smtClean="0">
                <a:solidFill>
                  <a:srgbClr val="FF0000"/>
                </a:solidFill>
              </a:rPr>
              <a:t>호출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4~11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연산자에 따라 필요한 연산을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수행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계산된 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return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반환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반환한 값을 </a:t>
            </a:r>
            <a:r>
              <a:rPr lang="en-US" altLang="ko-KR" sz="1400" dirty="0">
                <a:solidFill>
                  <a:srgbClr val="FF0000"/>
                </a:solidFill>
              </a:rPr>
              <a:t>res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ko-KR" altLang="en-US" sz="1400" dirty="0" smtClean="0">
                <a:solidFill>
                  <a:srgbClr val="FF0000"/>
                </a:solidFill>
              </a:rPr>
              <a:t>넣음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계산식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9455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ko-KR" altLang="en-US" dirty="0"/>
              <a:t>매개변수</a:t>
            </a:r>
            <a:r>
              <a:rPr lang="en-US" altLang="ko-KR" dirty="0"/>
              <a:t>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는 지역 변수로 </a:t>
            </a:r>
            <a:r>
              <a:rPr lang="ko-KR" altLang="en-US" dirty="0" smtClean="0"/>
              <a:t>취급</a:t>
            </a:r>
            <a:r>
              <a:rPr lang="en-US" altLang="ko-KR" dirty="0" smtClean="0"/>
              <a:t>. </a:t>
            </a:r>
            <a:r>
              <a:rPr lang="en-US" altLang="ko-KR" dirty="0"/>
              <a:t>Code09-05.py</a:t>
            </a:r>
            <a:r>
              <a:rPr lang="ko-KR" altLang="en-US" dirty="0"/>
              <a:t>의 </a:t>
            </a:r>
            <a:r>
              <a:rPr lang="en-US" altLang="ko-KR" dirty="0" err="1"/>
              <a:t>calc</a:t>
            </a:r>
            <a:r>
              <a:rPr lang="en-US" altLang="ko-KR" dirty="0"/>
              <a:t>( ) </a:t>
            </a:r>
            <a:r>
              <a:rPr lang="ko-KR" altLang="en-US" dirty="0"/>
              <a:t>함수가 받는 매개변수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v1</a:t>
            </a:r>
            <a:r>
              <a:rPr lang="en-US" altLang="ko-KR" dirty="0"/>
              <a:t>, v2, op</a:t>
            </a:r>
            <a:r>
              <a:rPr lang="ko-KR" altLang="en-US" dirty="0"/>
              <a:t>는 모두 </a:t>
            </a:r>
            <a:r>
              <a:rPr lang="en-US" altLang="ko-KR" dirty="0" err="1"/>
              <a:t>calc</a:t>
            </a:r>
            <a:r>
              <a:rPr lang="en-US" altLang="ko-KR" dirty="0"/>
              <a:t>() </a:t>
            </a:r>
            <a:r>
              <a:rPr lang="ko-KR" altLang="en-US" dirty="0"/>
              <a:t>함수 안에서만 </a:t>
            </a:r>
            <a:r>
              <a:rPr lang="ko-KR" altLang="en-US" dirty="0" smtClean="0"/>
              <a:t>사용되는 </a:t>
            </a:r>
            <a:r>
              <a:rPr lang="ko-KR" altLang="en-US" dirty="0"/>
              <a:t>지역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. </a:t>
            </a:r>
            <a:r>
              <a:rPr lang="ko-KR" altLang="en-US" dirty="0"/>
              <a:t>지역 변수와 전역 </a:t>
            </a:r>
            <a:r>
              <a:rPr lang="ko-KR" altLang="en-US" dirty="0" smtClean="0"/>
              <a:t>변수는</a:t>
            </a:r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</a:t>
            </a:r>
            <a:r>
              <a:rPr lang="ko-KR" altLang="en-US" dirty="0"/>
              <a:t>바로 이어서 설명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863715"/>
            <a:ext cx="8280919" cy="334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635000"/>
            <a:ext cx="86106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지역 </a:t>
            </a:r>
            <a:r>
              <a:rPr lang="ko-KR" altLang="en-US" dirty="0"/>
              <a:t>변수와 전역 변수의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/>
            <a:r>
              <a:rPr lang="ko-KR" altLang="en-US" dirty="0"/>
              <a:t>지역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한정된 </a:t>
            </a:r>
            <a:r>
              <a:rPr lang="ko-KR" altLang="en-US" dirty="0"/>
              <a:t>지역에서만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 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 </a:t>
            </a:r>
            <a:r>
              <a:rPr lang="ko-KR" altLang="en-US" dirty="0"/>
              <a:t>전체에서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2303876"/>
            <a:ext cx="6885765" cy="34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0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지역 </a:t>
            </a:r>
            <a:r>
              <a:rPr lang="ko-KR" altLang="en-US" dirty="0"/>
              <a:t>변수와 전역 변수의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/>
            <a:r>
              <a:rPr lang="ko-KR" altLang="en-US" dirty="0"/>
              <a:t>지역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한정된 </a:t>
            </a:r>
            <a:r>
              <a:rPr lang="ko-KR" altLang="en-US" dirty="0"/>
              <a:t>지역에서만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 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 </a:t>
            </a:r>
            <a:r>
              <a:rPr lang="ko-KR" altLang="en-US" dirty="0"/>
              <a:t>전체에서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1960466"/>
            <a:ext cx="5085565" cy="252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1" y="4449907"/>
            <a:ext cx="4999490" cy="21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0" y="773113"/>
            <a:ext cx="862181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6955" y="257390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한 </a:t>
            </a:r>
            <a:r>
              <a:rPr lang="en-US" altLang="ko-KR" sz="1400" dirty="0">
                <a:solidFill>
                  <a:srgbClr val="FF0000"/>
                </a:solidFill>
              </a:rPr>
              <a:t>func1()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선언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지역 변수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ko-KR" altLang="en-US" sz="1400" dirty="0" smtClean="0">
                <a:solidFill>
                  <a:srgbClr val="FF0000"/>
                </a:solidFill>
              </a:rPr>
              <a:t>선언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전역 변수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func1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호출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func2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</a:t>
            </a:r>
            <a:r>
              <a:rPr lang="ko-KR" altLang="en-US" sz="1400" dirty="0" smtClean="0">
                <a:solidFill>
                  <a:srgbClr val="FF0000"/>
                </a:solidFill>
              </a:rPr>
              <a:t>호출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10</a:t>
            </a:r>
            <a:r>
              <a:rPr lang="ko-KR" altLang="en-US" dirty="0"/>
              <a:t>행의 전역 변수가 없다면 </a:t>
            </a:r>
            <a:r>
              <a:rPr lang="en-US" altLang="ko-KR" dirty="0"/>
              <a:t>7</a:t>
            </a:r>
            <a:r>
              <a:rPr lang="ko-KR" altLang="en-US" dirty="0" smtClean="0"/>
              <a:t>행은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268760"/>
            <a:ext cx="8019200" cy="104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0" y="2258870"/>
            <a:ext cx="8014350" cy="167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글로벌 </a:t>
            </a:r>
            <a:r>
              <a:rPr lang="ko-KR" altLang="en-US" dirty="0" err="1" smtClean="0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6" y="1268760"/>
            <a:ext cx="7642575" cy="520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68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ko-KR" altLang="en-US" dirty="0"/>
              <a:t>지역 변수</a:t>
            </a:r>
            <a:r>
              <a:rPr lang="en-US" altLang="ko-KR" dirty="0"/>
              <a:t>,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글로벌 </a:t>
            </a:r>
            <a:r>
              <a:rPr lang="ko-KR" altLang="en-US" dirty="0" err="1" smtClean="0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6" y="1268760"/>
            <a:ext cx="7642575" cy="520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29" y="2393885"/>
            <a:ext cx="48605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global </a:t>
            </a:r>
            <a:r>
              <a:rPr lang="ko-KR" altLang="en-US" sz="1400" dirty="0">
                <a:solidFill>
                  <a:srgbClr val="FF0000"/>
                </a:solidFill>
              </a:rPr>
              <a:t>예약어로 </a:t>
            </a:r>
            <a:r>
              <a:rPr lang="en-US" altLang="ko-KR" sz="1400" dirty="0">
                <a:solidFill>
                  <a:srgbClr val="FF0000"/>
                </a:solidFill>
              </a:rPr>
              <a:t>a </a:t>
            </a:r>
            <a:r>
              <a:rPr lang="ko-KR" altLang="en-US" sz="1400" dirty="0">
                <a:solidFill>
                  <a:srgbClr val="FF0000"/>
                </a:solidFill>
              </a:rPr>
              <a:t>변수를 전역 변수로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지정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전역 </a:t>
            </a:r>
            <a:r>
              <a:rPr lang="ko-KR" altLang="en-US" sz="1400" dirty="0">
                <a:solidFill>
                  <a:srgbClr val="FF0000"/>
                </a:solidFill>
              </a:rPr>
              <a:t>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으로 변경하므로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 smtClean="0">
                <a:solidFill>
                  <a:srgbClr val="FF0000"/>
                </a:solidFill>
              </a:rPr>
              <a:t>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func2() </a:t>
            </a:r>
            <a:r>
              <a:rPr lang="ko-KR" altLang="en-US" sz="1400" dirty="0">
                <a:solidFill>
                  <a:srgbClr val="FF0000"/>
                </a:solidFill>
              </a:rPr>
              <a:t>함수에서 모두 전역 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출력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모듈을 활용해 글자를 쓰는 </a:t>
            </a:r>
            <a:r>
              <a:rPr lang="ko-KR" altLang="en-US" dirty="0" smtClean="0"/>
              <a:t>거북이</a:t>
            </a:r>
            <a:endParaRPr lang="en-US" altLang="ko-KR" dirty="0" smtClean="0"/>
          </a:p>
          <a:p>
            <a:pPr lvl="1"/>
            <a:r>
              <a:rPr lang="ko-KR" altLang="en-US" dirty="0"/>
              <a:t>‘임의의 위치에 글자를 쓰는 거북이’와 기능이 동일한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575504"/>
            <a:ext cx="7078146" cy="477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6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 smtClean="0"/>
              <a:t>반환값</a:t>
            </a:r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반환값은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문으로 반환되므로 </a:t>
            </a:r>
            <a:r>
              <a:rPr lang="ko-KR" altLang="en-US" dirty="0" err="1"/>
              <a:t>리턴값이라고도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매개변수는 </a:t>
            </a:r>
            <a:r>
              <a:rPr lang="ko-KR" altLang="en-US" dirty="0" err="1"/>
              <a:t>파라미터라고도</a:t>
            </a:r>
            <a:r>
              <a:rPr lang="ko-KR" altLang="en-US" dirty="0"/>
              <a:t> 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반환값이</a:t>
            </a:r>
            <a:r>
              <a:rPr lang="ko-KR" altLang="en-US" dirty="0" smtClean="0"/>
              <a:t> </a:t>
            </a:r>
            <a:r>
              <a:rPr lang="ko-KR" altLang="en-US" dirty="0"/>
              <a:t>있는 함수 </a:t>
            </a:r>
            <a:endParaRPr lang="en-US" altLang="ko-KR" dirty="0" smtClean="0"/>
          </a:p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0" y="1988840"/>
            <a:ext cx="5881186" cy="446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0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223755"/>
            <a:ext cx="6615735" cy="486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534"/>
            <a:ext cx="7875875" cy="451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6" y="5589240"/>
            <a:ext cx="7836849" cy="98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76845" y="3924055"/>
            <a:ext cx="53105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반환값이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있는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을 호출하면 </a:t>
            </a:r>
            <a:r>
              <a:rPr lang="en-US" altLang="ko-KR" sz="1400" dirty="0">
                <a:solidFill>
                  <a:srgbClr val="FF0000"/>
                </a:solidFill>
              </a:rPr>
              <a:t>func1</a:t>
            </a:r>
            <a:r>
              <a:rPr lang="en-US" altLang="ko-KR" sz="1400" dirty="0" smtClean="0">
                <a:solidFill>
                  <a:srgbClr val="FF0000"/>
                </a:solidFill>
              </a:rPr>
              <a:t>()</a:t>
            </a:r>
            <a:r>
              <a:rPr lang="ko-KR" altLang="en-US" sz="1400" dirty="0" smtClean="0">
                <a:solidFill>
                  <a:srgbClr val="FF0000"/>
                </a:solidFill>
              </a:rPr>
              <a:t> 실행 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         </a:t>
            </a:r>
            <a:r>
              <a:rPr lang="en-US" altLang="ko-KR" sz="1400" dirty="0" smtClean="0">
                <a:solidFill>
                  <a:srgbClr val="FF0000"/>
                </a:solidFill>
              </a:rPr>
              <a:t>func1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넣고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반환값이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없는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func2()</a:t>
            </a:r>
            <a:r>
              <a:rPr lang="ko-KR" altLang="en-US" sz="1400" dirty="0">
                <a:solidFill>
                  <a:srgbClr val="FF0000"/>
                </a:solidFill>
              </a:rPr>
              <a:t>를 호출하면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반환 않음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5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여러 개인 함수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178750"/>
            <a:ext cx="7155795" cy="468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5860577"/>
            <a:ext cx="7155795" cy="67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31940" y="2413338"/>
            <a:ext cx="4140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빈 </a:t>
            </a:r>
            <a:r>
              <a:rPr lang="ko-KR" altLang="en-US" sz="1400" dirty="0">
                <a:solidFill>
                  <a:srgbClr val="FF0000"/>
                </a:solidFill>
              </a:rPr>
              <a:t>리스트를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준비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리스트에 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반환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15~17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반환한 </a:t>
            </a:r>
            <a:r>
              <a:rPr lang="ko-KR" altLang="en-US" sz="1400" dirty="0">
                <a:solidFill>
                  <a:srgbClr val="FF0000"/>
                </a:solidFill>
              </a:rPr>
              <a:t>리스트의 값을 각 변수에 </a:t>
            </a:r>
            <a:r>
              <a:rPr lang="ko-KR" altLang="en-US" sz="1400" dirty="0" smtClean="0">
                <a:solidFill>
                  <a:srgbClr val="FF0000"/>
                </a:solidFill>
              </a:rPr>
              <a:t>대입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pass </a:t>
            </a:r>
            <a:r>
              <a:rPr lang="ko-KR" altLang="en-US" dirty="0" err="1" smtClean="0"/>
              <a:t>예약어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일 때 아무런 할 일이 없다고 빈 줄로 </a:t>
            </a:r>
            <a:r>
              <a:rPr lang="ko-KR" altLang="en-US" dirty="0" smtClean="0"/>
              <a:t>둘 때 오류 발생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오류 해결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750"/>
            <a:ext cx="8057855" cy="70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28900"/>
            <a:ext cx="8057855" cy="129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329100"/>
            <a:ext cx="8038805" cy="1324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함수의 </a:t>
            </a:r>
            <a:r>
              <a:rPr lang="ko-KR" altLang="en-US" dirty="0"/>
              <a:t>매개변수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1"/>
            <a:r>
              <a:rPr lang="ko-KR" altLang="en-US" dirty="0"/>
              <a:t>매개변수의 개수를 지정해 전달하는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ko-KR" altLang="en-US" dirty="0"/>
              <a:t> 숫자 </a:t>
            </a:r>
            <a:r>
              <a:rPr lang="en-US" altLang="ko-KR" dirty="0"/>
              <a:t>2</a:t>
            </a:r>
            <a:r>
              <a:rPr lang="ko-KR" altLang="en-US" dirty="0"/>
              <a:t>개의 합과 숫자 </a:t>
            </a:r>
            <a:r>
              <a:rPr lang="en-US" altLang="ko-KR" dirty="0"/>
              <a:t>3</a:t>
            </a:r>
            <a:r>
              <a:rPr lang="ko-KR" altLang="en-US" dirty="0"/>
              <a:t>개의 합을 구 하는 코드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7" y="2043130"/>
            <a:ext cx="8214940" cy="410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0" y="3248980"/>
            <a:ext cx="5337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행은매개변수를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en-US" altLang="ko-KR" sz="1400" dirty="0">
                <a:solidFill>
                  <a:srgbClr val="FF0000"/>
                </a:solidFill>
              </a:rPr>
              <a:t>, 7~10</a:t>
            </a:r>
            <a:r>
              <a:rPr lang="ko-KR" altLang="en-US" sz="1400" dirty="0">
                <a:solidFill>
                  <a:srgbClr val="FF0000"/>
                </a:solidFill>
              </a:rPr>
              <a:t>행은 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받아 합계를 반환하는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정의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6" y="908720"/>
            <a:ext cx="8280920" cy="302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31940" y="1403775"/>
            <a:ext cx="35553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16~19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함수를 호출하고 </a:t>
            </a:r>
            <a:r>
              <a:rPr lang="ko-KR" altLang="en-US" sz="1400" dirty="0" smtClean="0">
                <a:solidFill>
                  <a:srgbClr val="FF0000"/>
                </a:solidFill>
              </a:rPr>
              <a:t>결과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7255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매개변수에 기본값을 설정해 놓고 전달하는 방법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8" y="1178750"/>
            <a:ext cx="7869889" cy="419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908720"/>
            <a:ext cx="8263043" cy="215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4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매개변수의 개수를 지정하지 않고 전달하는 방법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140145"/>
            <a:ext cx="8055895" cy="479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81890" y="1493785"/>
            <a:ext cx="48870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*</a:t>
            </a:r>
            <a:r>
              <a:rPr lang="en-US" altLang="ko-KR" sz="1400" dirty="0">
                <a:solidFill>
                  <a:srgbClr val="FF0000"/>
                </a:solidFill>
              </a:rPr>
              <a:t>para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매개변수 설정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호출한 </a:t>
            </a:r>
            <a:r>
              <a:rPr lang="ko-KR" altLang="en-US" sz="1400" dirty="0">
                <a:solidFill>
                  <a:srgbClr val="FF0000"/>
                </a:solidFill>
              </a:rPr>
              <a:t>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튜플로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전달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호출한 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(10, 20, 30)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>
                <a:solidFill>
                  <a:srgbClr val="FF0000"/>
                </a:solidFill>
              </a:rPr>
              <a:t>튜플로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전달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8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개념과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‘</a:t>
            </a:r>
            <a:r>
              <a:rPr lang="ko-KR" altLang="en-US" dirty="0"/>
              <a:t>무엇’을 넣으면</a:t>
            </a:r>
            <a:r>
              <a:rPr lang="en-US" altLang="ko-KR" dirty="0"/>
              <a:t>, ‘</a:t>
            </a:r>
            <a:r>
              <a:rPr lang="ko-KR" altLang="en-US" dirty="0"/>
              <a:t>어떤 것’을 돌려주는 요술 </a:t>
            </a:r>
            <a:r>
              <a:rPr lang="ko-KR" altLang="en-US" dirty="0" smtClean="0"/>
              <a:t>상자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</a:t>
            </a:r>
            <a:r>
              <a:rPr lang="en-US" altLang="ko-KR" dirty="0"/>
              <a:t>(Method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차이점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함수는 외부에 </a:t>
            </a:r>
            <a:r>
              <a:rPr lang="ko-KR" altLang="en-US" dirty="0"/>
              <a:t>별도로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, </a:t>
            </a:r>
            <a:r>
              <a:rPr lang="ko-KR" altLang="en-US" dirty="0" err="1"/>
              <a:t>메서드는</a:t>
            </a:r>
            <a:r>
              <a:rPr lang="ko-KR" altLang="en-US" dirty="0"/>
              <a:t> 클래스 안에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함수의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print()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13865"/>
            <a:ext cx="8289230" cy="54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383994"/>
            <a:ext cx="8289230" cy="51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(10, </a:t>
            </a:r>
            <a:r>
              <a:rPr lang="en-US" altLang="ko-KR" dirty="0" smtClean="0"/>
              <a:t>20</a:t>
            </a:r>
            <a:r>
              <a:rPr lang="en-US" altLang="ko-KR" dirty="0"/>
              <a:t>, 30)</a:t>
            </a:r>
            <a:r>
              <a:rPr lang="ko-KR" altLang="en-US" dirty="0"/>
              <a:t>을 매개 변수로 받았을 때 </a:t>
            </a:r>
            <a:r>
              <a:rPr lang="en-US" altLang="ko-KR" dirty="0"/>
              <a:t>4~5</a:t>
            </a:r>
            <a:r>
              <a:rPr lang="ko-KR" altLang="en-US" dirty="0"/>
              <a:t>행의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10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+ 10    result</a:t>
            </a:r>
            <a:r>
              <a:rPr lang="ko-KR" altLang="en-US" dirty="0"/>
              <a:t>에 </a:t>
            </a:r>
            <a:r>
              <a:rPr lang="en-US" altLang="ko-KR" dirty="0"/>
              <a:t>10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20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+ 20    result</a:t>
            </a:r>
            <a:r>
              <a:rPr lang="ko-KR" altLang="en-US" dirty="0"/>
              <a:t>에 </a:t>
            </a:r>
            <a:r>
              <a:rPr lang="en-US" altLang="ko-KR" dirty="0"/>
              <a:t>30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을 저장한 후 </a:t>
            </a:r>
            <a:r>
              <a:rPr lang="en-US" altLang="ko-KR" dirty="0" smtClean="0"/>
              <a:t>result </a:t>
            </a:r>
            <a:r>
              <a:rPr lang="en-US" altLang="ko-KR" dirty="0"/>
              <a:t>= result + 30    result</a:t>
            </a:r>
            <a:r>
              <a:rPr lang="ko-KR" altLang="en-US" dirty="0"/>
              <a:t>에 </a:t>
            </a:r>
            <a:r>
              <a:rPr lang="en-US" altLang="ko-KR" dirty="0"/>
              <a:t>60 </a:t>
            </a:r>
            <a:r>
              <a:rPr lang="ko-KR" altLang="en-US" dirty="0" smtClean="0"/>
              <a:t>저장됨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/>
              <a:t>10</a:t>
            </a:r>
            <a:r>
              <a:rPr lang="ko-KR" altLang="en-US" dirty="0" smtClean="0"/>
              <a:t>개 이상일 때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8" y="2438890"/>
            <a:ext cx="8054397" cy="157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호출할 </a:t>
            </a:r>
            <a:r>
              <a:rPr lang="ko-KR" altLang="en-US" dirty="0" smtClean="0"/>
              <a:t>때 </a:t>
            </a:r>
            <a:r>
              <a:rPr lang="ko-KR" altLang="en-US" dirty="0" err="1"/>
              <a:t>딕셔너리</a:t>
            </a:r>
            <a:r>
              <a:rPr lang="ko-KR" altLang="en-US" dirty="0"/>
              <a:t> 형식의 매개변수를 키</a:t>
            </a:r>
            <a:r>
              <a:rPr lang="en-US" altLang="ko-KR" dirty="0"/>
              <a:t>=</a:t>
            </a:r>
            <a:r>
              <a:rPr lang="ko-KR" altLang="en-US" dirty="0"/>
              <a:t>값 형식으로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159399"/>
            <a:ext cx="8100900" cy="318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" y="1267156"/>
            <a:ext cx="8280920" cy="456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96825" y="3023955"/>
            <a:ext cx="54906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getNumber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random.randrange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~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-1 </a:t>
            </a:r>
            <a:r>
              <a:rPr lang="ko-KR" altLang="en-US" sz="1400" dirty="0" smtClean="0">
                <a:solidFill>
                  <a:srgbClr val="FF0000"/>
                </a:solidFill>
              </a:rPr>
              <a:t>중에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임의의 </a:t>
            </a:r>
            <a:r>
              <a:rPr lang="ko-KR" altLang="en-US" sz="1400" dirty="0">
                <a:solidFill>
                  <a:srgbClr val="FF0000"/>
                </a:solidFill>
              </a:rPr>
              <a:t>숫자 하나를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추출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 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 </a:t>
            </a: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random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8~9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추첨된 </a:t>
            </a:r>
            <a:r>
              <a:rPr lang="ko-KR" altLang="en-US" sz="1400" dirty="0" err="1">
                <a:solidFill>
                  <a:srgbClr val="FF0000"/>
                </a:solidFill>
              </a:rPr>
              <a:t>로또</a:t>
            </a:r>
            <a:r>
              <a:rPr lang="ko-KR" altLang="en-US" sz="1400" dirty="0">
                <a:solidFill>
                  <a:srgbClr val="FF0000"/>
                </a:solidFill>
              </a:rPr>
              <a:t> 숫자를 저장할 </a:t>
            </a:r>
            <a:r>
              <a:rPr lang="en-US" altLang="ko-KR" sz="1400" dirty="0">
                <a:solidFill>
                  <a:srgbClr val="FF0000"/>
                </a:solidFill>
              </a:rPr>
              <a:t>lotto </a:t>
            </a:r>
            <a:r>
              <a:rPr lang="ko-KR" altLang="en-US" sz="1400" dirty="0">
                <a:solidFill>
                  <a:srgbClr val="FF0000"/>
                </a:solidFill>
              </a:rPr>
              <a:t>리스트와 추첨된 숫자를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임시로 </a:t>
            </a:r>
            <a:r>
              <a:rPr lang="ko-KR" altLang="en-US" sz="1400" dirty="0">
                <a:solidFill>
                  <a:srgbClr val="FF0000"/>
                </a:solidFill>
              </a:rPr>
              <a:t>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</a:t>
            </a:r>
            <a:r>
              <a:rPr lang="ko-KR" altLang="en-US" sz="1400" dirty="0">
                <a:solidFill>
                  <a:srgbClr val="FF0000"/>
                </a:solidFill>
              </a:rPr>
              <a:t>준비 </a:t>
            </a:r>
          </a:p>
        </p:txBody>
      </p:sp>
    </p:spTree>
    <p:extLst>
      <p:ext uri="{BB962C8B-B14F-4D97-AF65-F5344CB8AC3E}">
        <p14:creationId xmlns:p14="http://schemas.microsoft.com/office/powerpoint/2010/main" val="18434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</a:t>
            </a:r>
            <a:r>
              <a:rPr lang="ko-KR" altLang="en-US" dirty="0"/>
              <a:t>함수의 </a:t>
            </a:r>
            <a:r>
              <a:rPr lang="ko-KR" altLang="en-US" dirty="0" err="1"/>
              <a:t>반환값과</a:t>
            </a:r>
            <a:r>
              <a:rPr lang="ko-KR" altLang="en-US" dirty="0"/>
              <a:t> 매개변수</a:t>
            </a: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863715"/>
            <a:ext cx="8235915" cy="487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47610" y="1448780"/>
            <a:ext cx="57963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14~21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무한 반복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17~18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이미 </a:t>
            </a:r>
            <a:r>
              <a:rPr lang="ko-KR" altLang="en-US" sz="1400" dirty="0">
                <a:solidFill>
                  <a:srgbClr val="FF0000"/>
                </a:solidFill>
              </a:rPr>
              <a:t>뽑힌 숫자가 </a:t>
            </a:r>
            <a:r>
              <a:rPr lang="en-US" altLang="ko-KR" sz="1400" dirty="0">
                <a:solidFill>
                  <a:srgbClr val="FF0000"/>
                </a:solidFill>
              </a:rPr>
              <a:t>lotto[] </a:t>
            </a:r>
            <a:r>
              <a:rPr lang="ko-KR" altLang="en-US" sz="1400" dirty="0">
                <a:solidFill>
                  <a:srgbClr val="FF0000"/>
                </a:solidFill>
              </a:rPr>
              <a:t>리스트에 들어 있지 않아야 </a:t>
            </a:r>
            <a:r>
              <a:rPr lang="en-US" altLang="ko-KR" sz="1400" dirty="0" err="1">
                <a:solidFill>
                  <a:srgbClr val="FF0000"/>
                </a:solidFill>
              </a:rPr>
              <a:t>lotto.append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뽑힌 </a:t>
            </a:r>
            <a:r>
              <a:rPr lang="ko-KR" altLang="en-US" sz="1400" dirty="0">
                <a:solidFill>
                  <a:srgbClr val="FF0000"/>
                </a:solidFill>
              </a:rPr>
              <a:t>숫자 </a:t>
            </a:r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en-US" altLang="ko-KR" sz="1400" dirty="0" err="1">
                <a:solidFill>
                  <a:srgbClr val="FF0000"/>
                </a:solidFill>
              </a:rPr>
              <a:t>lotto.sort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정렬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25~26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0076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함수의 집합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268760"/>
            <a:ext cx="6255695" cy="362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178750"/>
            <a:ext cx="85026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18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/>
              <a:t>모듈명을</a:t>
            </a:r>
            <a:r>
              <a:rPr lang="ko-KR" altLang="en-US" dirty="0"/>
              <a:t> 생략하고 함수명만 </a:t>
            </a:r>
            <a:r>
              <a:rPr lang="ko-KR" altLang="en-US" dirty="0" smtClean="0"/>
              <a:t>쓸 때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 형식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953725"/>
            <a:ext cx="848995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5139190"/>
            <a:ext cx="84899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4~6</a:t>
            </a:r>
            <a:r>
              <a:rPr lang="ko-KR" altLang="en-US" dirty="0" smtClean="0"/>
              <a:t>행 </a:t>
            </a:r>
            <a:r>
              <a:rPr lang="ko-KR" altLang="en-US" dirty="0" err="1"/>
              <a:t>함수명으로만</a:t>
            </a:r>
            <a:r>
              <a:rPr lang="ko-KR" altLang="en-US" dirty="0"/>
              <a:t> 호출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243154"/>
            <a:ext cx="8235915" cy="216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ko-KR" altLang="en-US" dirty="0"/>
              <a:t>사용자 정의 모듈</a:t>
            </a:r>
            <a:r>
              <a:rPr lang="en-US" altLang="ko-KR" dirty="0"/>
              <a:t>, </a:t>
            </a:r>
            <a:r>
              <a:rPr lang="ko-KR" altLang="en-US" dirty="0" err="1"/>
              <a:t>서드</a:t>
            </a:r>
            <a:r>
              <a:rPr lang="ko-KR" altLang="en-US" dirty="0"/>
              <a:t> 파티 모듈로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모듈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제공하는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정의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직접 </a:t>
            </a:r>
            <a:r>
              <a:rPr lang="ko-KR" altLang="en-US" dirty="0"/>
              <a:t>만들어서 사용하는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서드</a:t>
            </a:r>
            <a:r>
              <a:rPr lang="ko-KR" altLang="en-US" dirty="0" smtClean="0"/>
              <a:t> </a:t>
            </a:r>
            <a:r>
              <a:rPr lang="ko-KR" altLang="en-US" dirty="0"/>
              <a:t>파티</a:t>
            </a:r>
            <a:r>
              <a:rPr lang="en-US" altLang="ko-KR" dirty="0"/>
              <a:t>(3rd Party)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</a:t>
            </a:r>
            <a:r>
              <a:rPr lang="ko-KR" altLang="en-US" dirty="0"/>
              <a:t>아닌 외부 회사나 단체에서 제공하는 </a:t>
            </a:r>
            <a:r>
              <a:rPr lang="ko-KR" altLang="en-US" dirty="0" smtClean="0"/>
              <a:t>모듈</a:t>
            </a:r>
            <a:endParaRPr lang="en-US" altLang="ko-KR" dirty="0"/>
          </a:p>
          <a:p>
            <a:pPr lvl="2"/>
            <a:r>
              <a:rPr lang="ko-KR" altLang="en-US" dirty="0" err="1"/>
              <a:t>파이썬</a:t>
            </a:r>
            <a:r>
              <a:rPr lang="ko-KR" altLang="en-US" dirty="0"/>
              <a:t> 표준 모듈이 모든 기능을 </a:t>
            </a:r>
            <a:r>
              <a:rPr lang="ko-KR" altLang="en-US" dirty="0" smtClean="0"/>
              <a:t>제공 않음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서드</a:t>
            </a:r>
            <a:r>
              <a:rPr lang="ko-KR" altLang="en-US" dirty="0" smtClean="0"/>
              <a:t> </a:t>
            </a:r>
            <a:r>
              <a:rPr lang="ko-KR" altLang="en-US" dirty="0"/>
              <a:t>파티 모듈 덕분에 </a:t>
            </a:r>
            <a:r>
              <a:rPr lang="ko-KR" altLang="en-US" dirty="0" err="1"/>
              <a:t>파이썬에서도</a:t>
            </a:r>
            <a:r>
              <a:rPr lang="ko-KR" altLang="en-US" dirty="0"/>
              <a:t> 고급 </a:t>
            </a:r>
            <a:r>
              <a:rPr lang="ko-KR" altLang="en-US" dirty="0" smtClean="0"/>
              <a:t>프로그래밍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게임 </a:t>
            </a:r>
            <a:r>
              <a:rPr lang="ko-KR" altLang="en-US" dirty="0"/>
              <a:t>개발 기능이 있는 </a:t>
            </a:r>
            <a:r>
              <a:rPr lang="en-US" altLang="ko-KR" dirty="0" err="1"/>
              <a:t>pyGame</a:t>
            </a:r>
            <a:r>
              <a:rPr lang="en-US" altLang="ko-KR" dirty="0"/>
              <a:t>, </a:t>
            </a:r>
            <a:r>
              <a:rPr lang="ko-KR" altLang="en-US" dirty="0" err="1"/>
              <a:t>윈도창을</a:t>
            </a:r>
            <a:r>
              <a:rPr lang="ko-KR" altLang="en-US" dirty="0"/>
              <a:t> 제공 하는 </a:t>
            </a:r>
            <a:r>
              <a:rPr lang="en-US" altLang="ko-KR" dirty="0" err="1"/>
              <a:t>PyGTK</a:t>
            </a:r>
            <a:r>
              <a:rPr lang="en-US" altLang="ko-KR" dirty="0"/>
              <a:t>, </a:t>
            </a:r>
            <a:r>
              <a:rPr lang="ko-KR" altLang="en-US" dirty="0"/>
              <a:t>데이터베이스 기능의 </a:t>
            </a:r>
            <a:r>
              <a:rPr lang="en-US" altLang="ko-KR" dirty="0" err="1"/>
              <a:t>SQLAlchemy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43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3755"/>
            <a:ext cx="8010890" cy="34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7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커피를 타는 과정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7" y="1178750"/>
            <a:ext cx="6659316" cy="387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en-US" altLang="ko-KR" dirty="0" err="1"/>
              <a:t>dir</a:t>
            </a:r>
            <a:r>
              <a:rPr lang="en-US" altLang="ko-KR" dirty="0"/>
              <a:t>(__</a:t>
            </a:r>
            <a:r>
              <a:rPr lang="en-US" altLang="ko-KR" dirty="0" err="1"/>
              <a:t>builtins</a:t>
            </a:r>
            <a:r>
              <a:rPr lang="en-US" altLang="ko-KR" dirty="0"/>
              <a:t>__) </a:t>
            </a:r>
            <a:r>
              <a:rPr lang="ko-KR" altLang="en-US" dirty="0"/>
              <a:t>명령어로도 제공하는 모듈과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3755"/>
            <a:ext cx="8010890" cy="343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88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수학 </a:t>
            </a:r>
            <a:r>
              <a:rPr lang="ko-KR" altLang="en-US" dirty="0"/>
              <a:t>계산 모듈인 </a:t>
            </a:r>
            <a:r>
              <a:rPr lang="en-US" altLang="ko-KR" dirty="0"/>
              <a:t>math </a:t>
            </a:r>
            <a:r>
              <a:rPr lang="ko-KR" altLang="en-US" dirty="0"/>
              <a:t>모듈이 제공하는 </a:t>
            </a:r>
            <a:r>
              <a:rPr lang="ko-KR" altLang="en-US" dirty="0" smtClean="0"/>
              <a:t>함수의 목록 보기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178750"/>
            <a:ext cx="8100900" cy="297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6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255968"/>
            <a:ext cx="7695461" cy="523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4" y="3113965"/>
            <a:ext cx="47255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문자열을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입력받아</a:t>
            </a:r>
            <a:r>
              <a:rPr lang="ko-KR" altLang="en-US" sz="1400" dirty="0">
                <a:solidFill>
                  <a:srgbClr val="FF0000"/>
                </a:solidFill>
              </a:rPr>
              <a:t> 반환하는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9~14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무작위로 </a:t>
            </a:r>
            <a:r>
              <a:rPr lang="en-US" altLang="ko-KR" sz="1400" dirty="0">
                <a:solidFill>
                  <a:srgbClr val="FF0000"/>
                </a:solidFill>
              </a:rPr>
              <a:t>RGB </a:t>
            </a:r>
            <a:r>
              <a:rPr lang="ko-KR" altLang="en-US" sz="1400" dirty="0">
                <a:solidFill>
                  <a:srgbClr val="FF0000"/>
                </a:solidFill>
              </a:rPr>
              <a:t>색상 </a:t>
            </a:r>
            <a:r>
              <a:rPr lang="ko-KR" altLang="en-US" sz="1400" dirty="0" smtClean="0">
                <a:solidFill>
                  <a:srgbClr val="FF0000"/>
                </a:solidFill>
              </a:rPr>
              <a:t>추출해서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튜플</a:t>
            </a:r>
            <a:r>
              <a:rPr lang="ko-KR" altLang="en-US" sz="1400" dirty="0" smtClean="0">
                <a:solidFill>
                  <a:srgbClr val="FF0000"/>
                </a:solidFill>
              </a:rPr>
              <a:t> 반환하는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함수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16~22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x</a:t>
            </a:r>
            <a:r>
              <a:rPr lang="en-US" altLang="ko-KR" sz="1400" dirty="0">
                <a:solidFill>
                  <a:srgbClr val="FF0000"/>
                </a:solidFill>
              </a:rPr>
              <a:t>, y, </a:t>
            </a:r>
            <a:r>
              <a:rPr lang="ko-KR" altLang="en-US" sz="1400" dirty="0">
                <a:solidFill>
                  <a:srgbClr val="FF0000"/>
                </a:solidFill>
              </a:rPr>
              <a:t>각도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크기를 무작위로 추출해서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묶어 반환하는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</a:t>
            </a:r>
            <a:r>
              <a:rPr lang="ko-KR" altLang="en-US" sz="1400" dirty="0">
                <a:solidFill>
                  <a:srgbClr val="FF0000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6447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908720"/>
            <a:ext cx="8280920" cy="108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9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955675"/>
            <a:ext cx="85534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16905" y="176381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myTurtle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임포트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25335"/>
            <a:ext cx="8176285" cy="399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16905" y="1041831"/>
            <a:ext cx="38254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17</a:t>
            </a:r>
            <a:r>
              <a:rPr lang="ko-KR" altLang="en-US" sz="1400" dirty="0">
                <a:solidFill>
                  <a:srgbClr val="FF0000"/>
                </a:solidFill>
              </a:rPr>
              <a:t>행과 </a:t>
            </a:r>
            <a:r>
              <a:rPr lang="en-US" altLang="ko-KR" sz="1400" dirty="0">
                <a:solidFill>
                  <a:srgbClr val="FF0000"/>
                </a:solidFill>
              </a:rPr>
              <a:t>21~22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모듈의 </a:t>
            </a:r>
            <a:r>
              <a:rPr lang="ko-KR" altLang="en-US" sz="1400" dirty="0">
                <a:solidFill>
                  <a:srgbClr val="FF0000"/>
                </a:solidFill>
              </a:rPr>
              <a:t>함수를 사용</a:t>
            </a:r>
          </a:p>
        </p:txBody>
      </p:sp>
    </p:spTree>
    <p:extLst>
      <p:ext uri="{BB962C8B-B14F-4D97-AF65-F5344CB8AC3E}">
        <p14:creationId xmlns:p14="http://schemas.microsoft.com/office/powerpoint/2010/main" val="19153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223755"/>
            <a:ext cx="6269322" cy="423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7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/>
              <a:t>모듈이 하나의 *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 안에 함수가 여러 개 들어 있는 것이라면</a:t>
            </a:r>
            <a:r>
              <a:rPr lang="en-US" altLang="ko-KR" dirty="0"/>
              <a:t>, </a:t>
            </a: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여러 모듈을 모아 놓은 것으로 폴더의 형태로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1"/>
            <a:r>
              <a:rPr lang="ko-KR" altLang="en-US" dirty="0"/>
              <a:t> 모듈을 주제별로 분리할 때 주로 사용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2258870"/>
            <a:ext cx="5940659" cy="388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00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 smtClean="0"/>
              <a:t>임포트</a:t>
            </a:r>
            <a:r>
              <a:rPr lang="ko-KR" altLang="en-US" dirty="0" smtClean="0"/>
              <a:t>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9-11]</a:t>
            </a:r>
            <a:r>
              <a:rPr lang="ko-KR" altLang="en-US" dirty="0"/>
              <a:t>과 같은 형태로 </a:t>
            </a:r>
            <a:r>
              <a:rPr lang="ko-KR" altLang="en-US" dirty="0" smtClean="0"/>
              <a:t>구현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8" y="1178750"/>
            <a:ext cx="8226177" cy="57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8" y="2258870"/>
            <a:ext cx="8226177" cy="53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내부 </a:t>
            </a:r>
            <a:r>
              <a:rPr lang="ko-KR" altLang="en-US" dirty="0"/>
              <a:t>함수</a:t>
            </a:r>
            <a:r>
              <a:rPr lang="en-US" altLang="ko-KR" dirty="0"/>
              <a:t>, lambda, map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/>
              <a:t>내부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</a:t>
            </a:r>
            <a:r>
              <a:rPr lang="ko-KR" altLang="en-US" dirty="0"/>
              <a:t>안에 함수가 있는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err="1"/>
              <a:t>outFunc</a:t>
            </a:r>
            <a:r>
              <a:rPr lang="en-US" altLang="ko-KR" dirty="0"/>
              <a:t>() </a:t>
            </a:r>
            <a:r>
              <a:rPr lang="ko-KR" altLang="en-US" dirty="0"/>
              <a:t>함수 밖에서 </a:t>
            </a:r>
            <a:r>
              <a:rPr lang="ko-KR" altLang="en-US" dirty="0" smtClean="0"/>
              <a:t>호출하면 오류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628800"/>
            <a:ext cx="7830870" cy="231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4644134"/>
            <a:ext cx="7830870" cy="133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커피를 타는 과정의 코드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9" y="1178750"/>
            <a:ext cx="8091591" cy="477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30" y="356712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커피의 </a:t>
            </a:r>
            <a:r>
              <a:rPr lang="ko-KR" altLang="en-US" sz="1400" dirty="0">
                <a:solidFill>
                  <a:srgbClr val="FF0000"/>
                </a:solidFill>
              </a:rPr>
              <a:t>종류를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선언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손님에게 </a:t>
            </a:r>
            <a:r>
              <a:rPr lang="ko-KR" altLang="en-US" sz="1400" dirty="0">
                <a:solidFill>
                  <a:srgbClr val="FF0000"/>
                </a:solidFill>
              </a:rPr>
              <a:t>커피의 </a:t>
            </a:r>
            <a:r>
              <a:rPr lang="ko-KR" altLang="en-US" sz="1400" dirty="0" smtClean="0">
                <a:solidFill>
                  <a:srgbClr val="FF0000"/>
                </a:solidFill>
              </a:rPr>
              <a:t>종류 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물과 </a:t>
            </a:r>
            <a:r>
              <a:rPr lang="ko-KR" altLang="en-US" sz="1400" dirty="0">
                <a:solidFill>
                  <a:srgbClr val="FF0000"/>
                </a:solidFill>
              </a:rPr>
              <a:t>컵을 준비하는 메시지를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9~16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손님이 </a:t>
            </a:r>
            <a:r>
              <a:rPr lang="ko-KR" altLang="en-US" sz="1400" dirty="0">
                <a:solidFill>
                  <a:srgbClr val="FF0000"/>
                </a:solidFill>
              </a:rPr>
              <a:t>주문한 커피 종류에 따른 </a:t>
            </a:r>
            <a:r>
              <a:rPr lang="ko-KR" altLang="en-US" sz="1400" dirty="0" smtClean="0">
                <a:solidFill>
                  <a:srgbClr val="FF0000"/>
                </a:solidFill>
              </a:rPr>
              <a:t>메시지 출력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람다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함수를 </a:t>
            </a:r>
            <a:r>
              <a:rPr lang="ko-KR" altLang="en-US" dirty="0"/>
              <a:t>한 줄로 간단하게 </a:t>
            </a:r>
            <a:r>
              <a:rPr lang="ko-KR" altLang="en-US" dirty="0" smtClean="0"/>
              <a:t>만들어 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177995"/>
            <a:ext cx="7664482" cy="20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3609020"/>
            <a:ext cx="7664482" cy="71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22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매개변수에 기본값을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매개변수를 지정하지 않으면 기본값으로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, </a:t>
            </a:r>
            <a:r>
              <a:rPr lang="ko-KR" altLang="en-US" dirty="0"/>
              <a:t>매개변수를 넘겨주면 </a:t>
            </a:r>
            <a:r>
              <a:rPr lang="ko-KR" altLang="en-US" dirty="0" smtClean="0"/>
              <a:t>기본값 </a:t>
            </a:r>
            <a:r>
              <a:rPr lang="ko-KR" altLang="en-US" dirty="0"/>
              <a:t>무시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219200"/>
            <a:ext cx="8055895" cy="209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8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리스트에 모두 </a:t>
            </a:r>
            <a:r>
              <a:rPr lang="en-US" altLang="ko-KR" dirty="0"/>
              <a:t>10</a:t>
            </a:r>
            <a:r>
              <a:rPr lang="ko-KR" altLang="en-US" dirty="0"/>
              <a:t>을 더하는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람다 </a:t>
            </a:r>
            <a:r>
              <a:rPr lang="ko-KR" altLang="en-US" dirty="0"/>
              <a:t>함수와 </a:t>
            </a:r>
            <a:r>
              <a:rPr lang="en-US" altLang="ko-KR" dirty="0"/>
              <a:t>map() </a:t>
            </a:r>
            <a:r>
              <a:rPr lang="ko-KR" altLang="en-US" dirty="0"/>
              <a:t>함수로 </a:t>
            </a:r>
            <a:r>
              <a:rPr lang="ko-KR" altLang="en-US" dirty="0" smtClean="0"/>
              <a:t>간단히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223755"/>
            <a:ext cx="8010890" cy="291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4914165"/>
            <a:ext cx="8010890" cy="130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3</a:t>
            </a:r>
            <a:r>
              <a:rPr lang="ko-KR" altLang="en-US" dirty="0"/>
              <a:t>행을 합친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두 리스트 의 각 자릿수를 합쳐서 새로운 </a:t>
            </a:r>
            <a:r>
              <a:rPr lang="ko-KR" altLang="en-US" dirty="0" smtClean="0"/>
              <a:t>리스트로 만들기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178750"/>
            <a:ext cx="8100900" cy="99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2933945"/>
            <a:ext cx="8100900" cy="212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재귀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자신이 자신을 호출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628800"/>
            <a:ext cx="8190910" cy="216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6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입력한 </a:t>
            </a:r>
            <a:r>
              <a:rPr lang="ko-KR" altLang="en-US" dirty="0"/>
              <a:t>숫자를 </a:t>
            </a:r>
            <a:r>
              <a:rPr lang="en-US" altLang="ko-KR" dirty="0"/>
              <a:t>1</a:t>
            </a:r>
            <a:r>
              <a:rPr lang="ko-KR" altLang="en-US" dirty="0"/>
              <a:t>까지 세는 함수를 재귀 함수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178750"/>
            <a:ext cx="8055895" cy="235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3533642"/>
            <a:ext cx="8055895" cy="10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4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팩토리얼</a:t>
            </a:r>
            <a:r>
              <a:rPr lang="en-US" altLang="ko-KR" dirty="0"/>
              <a:t>(Factorial)</a:t>
            </a:r>
            <a:r>
              <a:rPr lang="ko-KR" altLang="en-US" dirty="0"/>
              <a:t>값을 구하는 함수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7" y="1178750"/>
            <a:ext cx="8092003" cy="323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제너레이터와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yield</a:t>
            </a:r>
          </a:p>
          <a:p>
            <a:pPr lvl="1"/>
            <a:r>
              <a:rPr lang="en-US" altLang="ko-KR" dirty="0"/>
              <a:t> yield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함수를 </a:t>
            </a:r>
            <a:r>
              <a:rPr lang="ko-KR" altLang="en-US" dirty="0"/>
              <a:t>종결하지 않으면서 값을 계속 반환 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673805"/>
            <a:ext cx="8145905" cy="18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2" y="3532602"/>
            <a:ext cx="8147613" cy="77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</a:t>
            </a:r>
            <a:r>
              <a:rPr lang="ko-KR" altLang="en-US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제너레이터</a:t>
            </a:r>
            <a:r>
              <a:rPr lang="en-US" altLang="ko-KR" dirty="0"/>
              <a:t>(Generator : </a:t>
            </a:r>
            <a:r>
              <a:rPr lang="ko-KR" altLang="en-US" dirty="0" err="1"/>
              <a:t>생성자</a:t>
            </a:r>
            <a:r>
              <a:rPr lang="en-US" altLang="ko-KR" dirty="0"/>
              <a:t>)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 : yield</a:t>
            </a:r>
            <a:r>
              <a:rPr lang="ko-KR" altLang="en-US" dirty="0"/>
              <a:t>가 포함된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en-US" altLang="ko-KR" dirty="0"/>
              <a:t>yield </a:t>
            </a:r>
            <a:r>
              <a:rPr lang="ko-KR" altLang="en-US" dirty="0"/>
              <a:t>문으로 값을 반환한 후 계속 진행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1" y="1538790"/>
            <a:ext cx="8090455" cy="429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56865" y="27089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실행될 때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 smtClean="0">
                <a:solidFill>
                  <a:srgbClr val="FF0000"/>
                </a:solidFill>
              </a:rPr>
              <a:t>함수 호출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06815" y="302070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r>
              <a:rPr lang="ko-KR" altLang="en-US" sz="1400" dirty="0" smtClean="0">
                <a:solidFill>
                  <a:srgbClr val="FF0000"/>
                </a:solidFill>
              </a:rPr>
              <a:t> 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제너레이터는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계속 진행되어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ko-KR" altLang="en-US" sz="1400" dirty="0" smtClean="0">
                <a:solidFill>
                  <a:srgbClr val="FF0000"/>
                </a:solidFill>
              </a:rPr>
              <a:t>메시지 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아직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끝나지 않았으므로 계속 반복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53186" y="163170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매개변수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smtClean="0">
                <a:solidFill>
                  <a:srgbClr val="FF0000"/>
                </a:solidFill>
              </a:rPr>
              <a:t>대입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range() </a:t>
            </a:r>
            <a:r>
              <a:rPr lang="ko-KR" altLang="en-US" sz="1400" dirty="0">
                <a:solidFill>
                  <a:srgbClr val="FF0000"/>
                </a:solidFill>
              </a:rPr>
              <a:t>함수로 </a:t>
            </a:r>
            <a:r>
              <a:rPr lang="en-US" altLang="ko-KR" sz="1400" dirty="0">
                <a:solidFill>
                  <a:srgbClr val="FF0000"/>
                </a:solidFill>
              </a:rPr>
              <a:t>0~4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r>
              <a:rPr lang="ko-KR" altLang="en-US" sz="1400" dirty="0" smtClean="0">
                <a:solidFill>
                  <a:srgbClr val="FF0000"/>
                </a:solidFill>
              </a:rPr>
              <a:t> 반환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1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0" y="863715"/>
            <a:ext cx="7974195" cy="387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06915" y="16203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18~19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물을 </a:t>
            </a:r>
            <a:r>
              <a:rPr lang="ko-KR" altLang="en-US" sz="1400" dirty="0">
                <a:solidFill>
                  <a:srgbClr val="FF0000"/>
                </a:solidFill>
              </a:rPr>
              <a:t>붓고 커피를 스푼으로 잘 저어 녹인 후 </a:t>
            </a:r>
            <a:r>
              <a:rPr lang="en-US" altLang="ko-KR" sz="1400" dirty="0">
                <a:solidFill>
                  <a:srgbClr val="FF0000"/>
                </a:solidFill>
              </a:rPr>
              <a:t>21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완성된 </a:t>
            </a:r>
            <a:r>
              <a:rPr lang="ko-KR" altLang="en-US" sz="1400" dirty="0">
                <a:solidFill>
                  <a:srgbClr val="FF0000"/>
                </a:solidFill>
              </a:rPr>
              <a:t>커피를 손님에게 제공</a:t>
            </a:r>
          </a:p>
        </p:txBody>
      </p:sp>
    </p:spTree>
    <p:extLst>
      <p:ext uri="{BB962C8B-B14F-4D97-AF65-F5344CB8AC3E}">
        <p14:creationId xmlns:p14="http://schemas.microsoft.com/office/powerpoint/2010/main" val="6882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</a:t>
            </a:r>
            <a:r>
              <a:rPr lang="ko-KR" altLang="en-US" dirty="0" smtClean="0"/>
              <a:t>때</a:t>
            </a:r>
            <a:r>
              <a:rPr lang="en-US" altLang="ko-KR" dirty="0"/>
              <a:t>(Code09-01.py</a:t>
            </a:r>
            <a:r>
              <a:rPr lang="ko-KR" altLang="en-US" dirty="0"/>
              <a:t>의 </a:t>
            </a:r>
            <a:r>
              <a:rPr lang="en-US" altLang="ko-KR" dirty="0"/>
              <a:t>3~21</a:t>
            </a:r>
            <a:r>
              <a:rPr lang="ko-KR" altLang="en-US" dirty="0"/>
              <a:t>행을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223755"/>
            <a:ext cx="6832485" cy="547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 smtClean="0"/>
              <a:t>함수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(</a:t>
            </a:r>
            <a:r>
              <a:rPr lang="ko-KR" altLang="en-US" dirty="0"/>
              <a:t>커피 </a:t>
            </a:r>
            <a:r>
              <a:rPr lang="ko-KR" altLang="en-US" dirty="0" smtClean="0"/>
              <a:t>자판기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178750"/>
            <a:ext cx="6300700" cy="53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</TotalTime>
  <Words>1550</Words>
  <Application>Microsoft Office PowerPoint</Application>
  <PresentationFormat>화면 슬라이드 쇼(4:3)</PresentationFormat>
  <Paragraphs>388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Section01 이 장에서 만들 프로그램</vt:lpstr>
      <vt:lpstr>Section01 이 장에서 만들 프로그램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Section02 함수 기본</vt:lpstr>
      <vt:lpstr>Section03 지역 변수, 전역 변수</vt:lpstr>
      <vt:lpstr>Section03 지역 변수, 전역 변수</vt:lpstr>
      <vt:lpstr>Section03 지역 변수, 전역 변수</vt:lpstr>
      <vt:lpstr>Section03 지역 변수, 전역 변수</vt:lpstr>
      <vt:lpstr>Section03 지역 변수, 전역 변수</vt:lpstr>
      <vt:lpstr>Section03 지역 변수, 전역 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Section04 함수의 반환값과 매개변수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Section05 모듈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Section06 함수의 심화 내용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Windows 사용자</cp:lastModifiedBy>
  <cp:revision>267</cp:revision>
  <dcterms:created xsi:type="dcterms:W3CDTF">2012-07-23T02:34:37Z</dcterms:created>
  <dcterms:modified xsi:type="dcterms:W3CDTF">2018-02-05T00:57:41Z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